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9" r:id="rId10"/>
    <p:sldId id="264" r:id="rId11"/>
    <p:sldId id="265" r:id="rId12"/>
    <p:sldId id="266" r:id="rId13"/>
    <p:sldId id="267" r:id="rId14"/>
    <p:sldId id="268"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7016b85cc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7016b85ccf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1" name="Google Shape;191;g27016b85ccf_0_4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7016b85cc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7016b85ccf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8" name="Google Shape;198;g27016b85ccf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7016b85cc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7016b85ccf_0_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5" name="Google Shape;205;g27016b85ccf_0_5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7016b85cc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7016b85ccf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2" name="Google Shape;212;g27016b85ccf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18" name="Google Shape;21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016b85c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016b85ccf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9" name="Google Shape;139;g27016b85ccf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7016b85cc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7016b85ccf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6" name="Google Shape;146;g27016b85ccf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7016b85cc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7016b85ccf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4" name="Google Shape;154;g27016b85ccf_0_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016b85cc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016b85ccf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4" name="Google Shape;164;g27016b85ccf_0_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016b85cc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016b85ccf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1" name="Google Shape;171;g27016b85ccf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7016b85cc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7016b85ccf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g27016b85ccf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7016b85cc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7016b85ccf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9" name="Google Shape;179;g27016b85ccf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7955046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1097280" y="286605"/>
            <a:ext cx="10058400" cy="694123"/>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4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0" name="Google Shape;20;p2"/>
          <p:cNvSpPr txBox="1">
            <a:spLocks noGrp="1"/>
          </p:cNvSpPr>
          <p:nvPr>
            <p:ph type="dt" idx="10"/>
          </p:nvPr>
        </p:nvSpPr>
        <p:spPr>
          <a:xfrm>
            <a:off x="1096963" y="6459538"/>
            <a:ext cx="175867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ftr" idx="11"/>
          </p:nvPr>
        </p:nvSpPr>
        <p:spPr>
          <a:xfrm>
            <a:off x="3215681" y="6459538"/>
            <a:ext cx="612068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2"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24" name="Google Shape;24;p2"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25" name="Google Shape;25;p2"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9"/>
        <p:cNvGrpSpPr/>
        <p:nvPr/>
      </p:nvGrpSpPr>
      <p:grpSpPr>
        <a:xfrm>
          <a:off x="0" y="0"/>
          <a:ext cx="0" cy="0"/>
          <a:chOff x="0" y="0"/>
          <a:chExt cx="0" cy="0"/>
        </a:xfrm>
      </p:grpSpPr>
      <p:sp>
        <p:nvSpPr>
          <p:cNvPr id="100" name="Google Shape;100;p11"/>
          <p:cNvSpPr txBox="1">
            <a:spLocks noGrp="1"/>
          </p:cNvSpPr>
          <p:nvPr>
            <p:ph type="title"/>
          </p:nvPr>
        </p:nvSpPr>
        <p:spPr>
          <a:xfrm>
            <a:off x="996950" y="404813"/>
            <a:ext cx="10058400" cy="57943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01" name="Google Shape;101;p11"/>
          <p:cNvSpPr txBox="1">
            <a:spLocks noGrp="1"/>
          </p:cNvSpPr>
          <p:nvPr>
            <p:ph type="body" idx="1"/>
          </p:nvPr>
        </p:nvSpPr>
        <p:spPr>
          <a:xfrm rot="5400000">
            <a:off x="3783807" y="-1502568"/>
            <a:ext cx="4684713" cy="100584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02" name="Google Shape;102;p11"/>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1"/>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1"/>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pic>
        <p:nvPicPr>
          <p:cNvPr id="105" name="Google Shape;105;p11"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106" name="Google Shape;106;p11"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107" name="Google Shape;107;p11"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8"/>
        <p:cNvGrpSpPr/>
        <p:nvPr/>
      </p:nvGrpSpPr>
      <p:grpSpPr>
        <a:xfrm>
          <a:off x="0" y="0"/>
          <a:ext cx="0" cy="0"/>
          <a:chOff x="0" y="0"/>
          <a:chExt cx="0" cy="0"/>
        </a:xfrm>
      </p:grpSpPr>
      <p:sp>
        <p:nvSpPr>
          <p:cNvPr id="109" name="Google Shape;109;p12"/>
          <p:cNvSpPr/>
          <p:nvPr/>
        </p:nvSpPr>
        <p:spPr>
          <a:xfrm>
            <a:off x="3177" y="6400800"/>
            <a:ext cx="12188825" cy="457200"/>
          </a:xfrm>
          <a:prstGeom prst="rect">
            <a:avLst/>
          </a:prstGeom>
          <a:gradFill>
            <a:gsLst>
              <a:gs pos="0">
                <a:srgbClr val="FFD28A"/>
              </a:gs>
              <a:gs pos="45000">
                <a:srgbClr val="FFDB9E"/>
              </a:gs>
              <a:gs pos="100000">
                <a:srgbClr val="FFE1A1"/>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2"/>
          <p:cNvSpPr/>
          <p:nvPr/>
        </p:nvSpPr>
        <p:spPr>
          <a:xfrm>
            <a:off x="0" y="6334125"/>
            <a:ext cx="12188825" cy="6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2"/>
          <p:cNvSpPr txBox="1">
            <a:spLocks noGrp="1"/>
          </p:cNvSpPr>
          <p:nvPr>
            <p:ph type="title"/>
          </p:nvPr>
        </p:nvSpPr>
        <p:spPr>
          <a:xfrm rot="5400000">
            <a:off x="7160641" y="1979041"/>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12" name="Google Shape;112;p12"/>
          <p:cNvSpPr txBox="1">
            <a:spLocks noGrp="1"/>
          </p:cNvSpPr>
          <p:nvPr>
            <p:ph type="body" idx="1"/>
          </p:nvPr>
        </p:nvSpPr>
        <p:spPr>
          <a:xfrm rot="5400000">
            <a:off x="1826641" y="-573661"/>
            <a:ext cx="5757420" cy="7734300"/>
          </a:xfrm>
          <a:prstGeom prst="rect">
            <a:avLst/>
          </a:prstGeom>
          <a:noFill/>
          <a:ln>
            <a:noFill/>
          </a:ln>
        </p:spPr>
        <p:txBody>
          <a:bodyPr spcFirstLastPara="1" wrap="square" lIns="45700" tIns="0" rIns="45700" bIns="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13" name="Google Shape;113;p12"/>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2"/>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2"/>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pic>
        <p:nvPicPr>
          <p:cNvPr id="116" name="Google Shape;116;p12"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117" name="Google Shape;117;p12"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118" name="Google Shape;118;p12"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6"/>
        <p:cNvGrpSpPr/>
        <p:nvPr/>
      </p:nvGrpSpPr>
      <p:grpSpPr>
        <a:xfrm>
          <a:off x="0" y="0"/>
          <a:ext cx="0" cy="0"/>
          <a:chOff x="0" y="0"/>
          <a:chExt cx="0" cy="0"/>
        </a:xfrm>
      </p:grpSpPr>
      <p:sp>
        <p:nvSpPr>
          <p:cNvPr id="27" name="Google Shape;27;p3"/>
          <p:cNvSpPr/>
          <p:nvPr/>
        </p:nvSpPr>
        <p:spPr>
          <a:xfrm>
            <a:off x="3177" y="6400800"/>
            <a:ext cx="12188825" cy="457200"/>
          </a:xfrm>
          <a:prstGeom prst="rect">
            <a:avLst/>
          </a:prstGeom>
          <a:gradFill>
            <a:gsLst>
              <a:gs pos="0">
                <a:srgbClr val="FFD28A"/>
              </a:gs>
              <a:gs pos="45000">
                <a:srgbClr val="FFDB9E"/>
              </a:gs>
              <a:gs pos="100000">
                <a:srgbClr val="FFE1A1"/>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0" y="6334125"/>
            <a:ext cx="12188825" cy="6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 name="Google Shape;29;p3"/>
          <p:cNvCxnSpPr/>
          <p:nvPr/>
        </p:nvCxnSpPr>
        <p:spPr>
          <a:xfrm>
            <a:off x="1208088" y="4343400"/>
            <a:ext cx="9875837" cy="0"/>
          </a:xfrm>
          <a:prstGeom prst="straightConnector1">
            <a:avLst/>
          </a:prstGeom>
          <a:noFill/>
          <a:ln w="9525" cap="flat" cmpd="sng">
            <a:solidFill>
              <a:srgbClr val="7F7F7F"/>
            </a:solidFill>
            <a:prstDash val="solid"/>
            <a:round/>
            <a:headEnd type="none" w="sm" len="sm"/>
            <a:tailEnd type="none" w="sm" len="sm"/>
          </a:ln>
        </p:spPr>
      </p:cxnSp>
      <p:sp>
        <p:nvSpPr>
          <p:cNvPr id="30" name="Google Shape;30;p3"/>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800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1" name="Google Shape;31;p3"/>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Times New Roman"/>
                <a:ea typeface="Times New Roman"/>
                <a:cs typeface="Times New Roman"/>
                <a:sym typeface="Times New Roman"/>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32" name="Google Shape;32;p3"/>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983432" y="476672"/>
            <a:ext cx="10058400" cy="579928"/>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rgbClr val="0070C0"/>
              </a:buClr>
              <a:buSzPts val="4000"/>
              <a:buFont typeface="Times New Roman"/>
              <a:buNone/>
              <a:defRPr sz="4000" b="0">
                <a:solidFill>
                  <a:srgbClr val="0070C0"/>
                </a:solidFill>
                <a:latin typeface="Times New Roman"/>
                <a:ea typeface="Times New Roman"/>
                <a:cs typeface="Times New Roman"/>
                <a:sym typeface="Times New Roman"/>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1096963" y="1184275"/>
            <a:ext cx="10058400" cy="4684713"/>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4"/>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1"/>
        <p:cNvGrpSpPr/>
        <p:nvPr/>
      </p:nvGrpSpPr>
      <p:grpSpPr>
        <a:xfrm>
          <a:off x="0" y="0"/>
          <a:ext cx="0" cy="0"/>
          <a:chOff x="0" y="0"/>
          <a:chExt cx="0" cy="0"/>
        </a:xfrm>
      </p:grpSpPr>
      <p:sp>
        <p:nvSpPr>
          <p:cNvPr id="42" name="Google Shape;42;p5"/>
          <p:cNvSpPr/>
          <p:nvPr/>
        </p:nvSpPr>
        <p:spPr>
          <a:xfrm>
            <a:off x="3177" y="6400800"/>
            <a:ext cx="12188825" cy="457200"/>
          </a:xfrm>
          <a:prstGeom prst="rect">
            <a:avLst/>
          </a:prstGeom>
          <a:gradFill>
            <a:gsLst>
              <a:gs pos="0">
                <a:srgbClr val="FFD28A"/>
              </a:gs>
              <a:gs pos="45000">
                <a:srgbClr val="FFDB9E"/>
              </a:gs>
              <a:gs pos="100000">
                <a:srgbClr val="FFE1A1"/>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
          <p:cNvSpPr/>
          <p:nvPr/>
        </p:nvSpPr>
        <p:spPr>
          <a:xfrm>
            <a:off x="0" y="6334125"/>
            <a:ext cx="12188825" cy="6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 name="Google Shape;44;p5"/>
          <p:cNvCxnSpPr/>
          <p:nvPr/>
        </p:nvCxnSpPr>
        <p:spPr>
          <a:xfrm>
            <a:off x="1208088" y="4343400"/>
            <a:ext cx="9875837" cy="0"/>
          </a:xfrm>
          <a:prstGeom prst="straightConnector1">
            <a:avLst/>
          </a:prstGeom>
          <a:noFill/>
          <a:ln w="9525" cap="flat" cmpd="sng">
            <a:solidFill>
              <a:srgbClr val="7F7F7F"/>
            </a:solidFill>
            <a:prstDash val="solid"/>
            <a:round/>
            <a:headEnd type="none" w="sm" len="sm"/>
            <a:tailEnd type="none" w="sm" len="sm"/>
          </a:ln>
        </p:spPr>
      </p:cxnSp>
      <p:sp>
        <p:nvSpPr>
          <p:cNvPr id="45" name="Google Shape;45;p5"/>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8000" b="0">
                <a:solidFill>
                  <a:srgbClr val="262626"/>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46" name="Google Shape;46;p5"/>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Times New Roman"/>
                <a:ea typeface="Times New Roman"/>
                <a:cs typeface="Times New Roman"/>
                <a:sym typeface="Times New Roman"/>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7" name="Google Shape;47;p5"/>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5"/>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1005840" y="476672"/>
            <a:ext cx="10058400" cy="612618"/>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097280" y="1196752"/>
            <a:ext cx="4937760" cy="4672341"/>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6"/>
          <p:cNvSpPr txBox="1">
            <a:spLocks noGrp="1"/>
          </p:cNvSpPr>
          <p:nvPr>
            <p:ph type="body" idx="2"/>
          </p:nvPr>
        </p:nvSpPr>
        <p:spPr>
          <a:xfrm>
            <a:off x="6217920" y="1196753"/>
            <a:ext cx="4937760" cy="4672344"/>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4" name="Google Shape;54;p6"/>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005840" y="260648"/>
            <a:ext cx="10058400" cy="756634"/>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7"/>
          <p:cNvSpPr txBox="1">
            <a:spLocks noGrp="1"/>
          </p:cNvSpPr>
          <p:nvPr>
            <p:ph type="body" idx="2"/>
          </p:nvPr>
        </p:nvSpPr>
        <p:spPr>
          <a:xfrm>
            <a:off x="1097280" y="2582334"/>
            <a:ext cx="493776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2" name="Google Shape;62;p7"/>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3" name="Google Shape;63;p7"/>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7"/>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6"/>
        <p:cNvGrpSpPr/>
        <p:nvPr/>
      </p:nvGrpSpPr>
      <p:grpSpPr>
        <a:xfrm>
          <a:off x="0" y="0"/>
          <a:ext cx="0" cy="0"/>
          <a:chOff x="0" y="0"/>
          <a:chExt cx="0" cy="0"/>
        </a:xfrm>
      </p:grpSpPr>
      <p:sp>
        <p:nvSpPr>
          <p:cNvPr id="67" name="Google Shape;67;p8"/>
          <p:cNvSpPr/>
          <p:nvPr/>
        </p:nvSpPr>
        <p:spPr>
          <a:xfrm>
            <a:off x="3177" y="6400800"/>
            <a:ext cx="12188825" cy="457200"/>
          </a:xfrm>
          <a:prstGeom prst="rect">
            <a:avLst/>
          </a:prstGeom>
          <a:gradFill>
            <a:gsLst>
              <a:gs pos="0">
                <a:srgbClr val="FFD28A"/>
              </a:gs>
              <a:gs pos="45000">
                <a:srgbClr val="FFDB9E"/>
              </a:gs>
              <a:gs pos="100000">
                <a:srgbClr val="FFE1A1"/>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8"/>
          <p:cNvSpPr/>
          <p:nvPr/>
        </p:nvSpPr>
        <p:spPr>
          <a:xfrm>
            <a:off x="0" y="6334125"/>
            <a:ext cx="12188825" cy="6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8"/>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pic>
        <p:nvPicPr>
          <p:cNvPr id="72" name="Google Shape;72;p8"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73" name="Google Shape;73;p8"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74" name="Google Shape;74;p8"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9"/>
          <p:cNvSpPr/>
          <p:nvPr/>
        </p:nvSpPr>
        <p:spPr>
          <a:xfrm>
            <a:off x="0" y="0"/>
            <a:ext cx="4051300"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9"/>
          <p:cNvSpPr/>
          <p:nvPr/>
        </p:nvSpPr>
        <p:spPr>
          <a:xfrm>
            <a:off x="4040188" y="0"/>
            <a:ext cx="63500"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SzPts val="1400"/>
              <a:buNone/>
              <a:defRPr sz="3600" b="0">
                <a:solidFill>
                  <a:srgbClr val="FFFFFF"/>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79" name="Google Shape;79;p9"/>
          <p:cNvSpPr txBox="1">
            <a:spLocks noGrp="1"/>
          </p:cNvSpPr>
          <p:nvPr>
            <p:ph type="body" idx="1"/>
          </p:nvPr>
        </p:nvSpPr>
        <p:spPr>
          <a:xfrm>
            <a:off x="4613650" y="731520"/>
            <a:ext cx="6679191" cy="5257800"/>
          </a:xfrm>
          <a:prstGeom prst="rect">
            <a:avLst/>
          </a:prstGeom>
          <a:noFill/>
          <a:ln>
            <a:noFill/>
          </a:ln>
        </p:spPr>
        <p:txBody>
          <a:bodyPr spcFirstLastPara="1" wrap="square" lIns="0" tIns="45700" rIns="0" bIns="45700" anchor="t" anchorCtr="0">
            <a:no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1" name="Google Shape;81;p9"/>
          <p:cNvSpPr txBox="1">
            <a:spLocks noGrp="1"/>
          </p:cNvSpPr>
          <p:nvPr>
            <p:ph type="dt" idx="10"/>
          </p:nvPr>
        </p:nvSpPr>
        <p:spPr>
          <a:xfrm>
            <a:off x="465138" y="6459538"/>
            <a:ext cx="261937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
          <p:cNvSpPr txBox="1">
            <a:spLocks noGrp="1"/>
          </p:cNvSpPr>
          <p:nvPr>
            <p:ph type="ftr" idx="11"/>
          </p:nvPr>
        </p:nvSpPr>
        <p:spPr>
          <a:xfrm>
            <a:off x="4800600" y="6459538"/>
            <a:ext cx="4648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pic>
        <p:nvPicPr>
          <p:cNvPr id="84" name="Google Shape;84;p9"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85" name="Google Shape;85;p9"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86" name="Google Shape;86;p9"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10"/>
          <p:cNvSpPr/>
          <p:nvPr/>
        </p:nvSpPr>
        <p:spPr>
          <a:xfrm>
            <a:off x="1" y="4953000"/>
            <a:ext cx="12188825" cy="1905000"/>
          </a:xfrm>
          <a:prstGeom prst="rect">
            <a:avLst/>
          </a:prstGeom>
          <a:gradFill>
            <a:gsLst>
              <a:gs pos="0">
                <a:srgbClr val="FFD28A"/>
              </a:gs>
              <a:gs pos="45000">
                <a:srgbClr val="FFDB9E"/>
              </a:gs>
              <a:gs pos="100000">
                <a:srgbClr val="FFE1A1"/>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0"/>
          <p:cNvSpPr/>
          <p:nvPr/>
        </p:nvSpPr>
        <p:spPr>
          <a:xfrm>
            <a:off x="0" y="4914900"/>
            <a:ext cx="12188825" cy="6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0"/>
          <p:cNvSpPr txBox="1">
            <a:spLocks noGrp="1"/>
          </p:cNvSpPr>
          <p:nvPr>
            <p:ph type="title"/>
          </p:nvPr>
        </p:nvSpPr>
        <p:spPr>
          <a:xfrm>
            <a:off x="1097280" y="5074920"/>
            <a:ext cx="10119360"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SzPts val="1400"/>
              <a:buNone/>
              <a:defRPr sz="3600" b="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91" name="Google Shape;91;p10"/>
          <p:cNvSpPr>
            <a:spLocks noGrp="1"/>
          </p:cNvSpPr>
          <p:nvPr>
            <p:ph type="pic" idx="2"/>
          </p:nvPr>
        </p:nvSpPr>
        <p:spPr>
          <a:xfrm>
            <a:off x="17" y="0"/>
            <a:ext cx="12191985" cy="4915076"/>
          </a:xfrm>
          <a:prstGeom prst="rect">
            <a:avLst/>
          </a:prstGeom>
          <a:noFill/>
          <a:ln>
            <a:noFill/>
          </a:ln>
        </p:spPr>
      </p:sp>
      <p:sp>
        <p:nvSpPr>
          <p:cNvPr id="92" name="Google Shape;92;p10"/>
          <p:cNvSpPr txBox="1">
            <a:spLocks noGrp="1"/>
          </p:cNvSpPr>
          <p:nvPr>
            <p:ph type="body" idx="1"/>
          </p:nvPr>
        </p:nvSpPr>
        <p:spPr>
          <a:xfrm>
            <a:off x="1097279" y="5907024"/>
            <a:ext cx="10119360"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chemeClr val="dk1"/>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93" name="Google Shape;93;p10"/>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10"/>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0"/>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pic>
        <p:nvPicPr>
          <p:cNvPr id="96" name="Google Shape;96;p10"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97" name="Google Shape;97;p10"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pic>
        <p:nvPicPr>
          <p:cNvPr id="98" name="Google Shape;98;p10" descr="logo.jpg"/>
          <p:cNvPicPr preferRelativeResize="0"/>
          <p:nvPr/>
        </p:nvPicPr>
        <p:blipFill rotWithShape="1">
          <a:blip r:embed="rId2">
            <a:alphaModFix/>
          </a:blip>
          <a:srcRect/>
          <a:stretch/>
        </p:blipFill>
        <p:spPr>
          <a:xfrm>
            <a:off x="10272464" y="0"/>
            <a:ext cx="1851076" cy="106413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 y="6400800"/>
            <a:ext cx="12192001" cy="457200"/>
          </a:xfrm>
          <a:prstGeom prst="rect">
            <a:avLst/>
          </a:prstGeom>
          <a:gradFill>
            <a:gsLst>
              <a:gs pos="0">
                <a:srgbClr val="FFD28A"/>
              </a:gs>
              <a:gs pos="45000">
                <a:srgbClr val="FFDB9E"/>
              </a:gs>
              <a:gs pos="100000">
                <a:srgbClr val="FFE1A1"/>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
          <p:cNvSpPr/>
          <p:nvPr/>
        </p:nvSpPr>
        <p:spPr>
          <a:xfrm>
            <a:off x="0" y="6334125"/>
            <a:ext cx="12192000" cy="66675"/>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
          <p:cNvSpPr txBox="1">
            <a:spLocks noGrp="1"/>
          </p:cNvSpPr>
          <p:nvPr>
            <p:ph type="title"/>
          </p:nvPr>
        </p:nvSpPr>
        <p:spPr>
          <a:xfrm>
            <a:off x="996950" y="404813"/>
            <a:ext cx="10058400" cy="57943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1pPr>
            <a:lvl2pPr marR="0" lvl="1"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2pPr>
            <a:lvl3pPr marR="0" lvl="2"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3pPr>
            <a:lvl4pPr marR="0" lvl="3"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4pPr>
            <a:lvl5pPr marR="0" lvl="4"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5pPr>
            <a:lvl6pPr marR="0" lvl="5"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6pPr>
            <a:lvl7pPr marR="0" lvl="6"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7pPr>
            <a:lvl8pPr marR="0" lvl="7"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8pPr>
            <a:lvl9pPr marR="0" lvl="8" algn="l" rtl="0">
              <a:lnSpc>
                <a:spcPct val="85000"/>
              </a:lnSpc>
              <a:spcBef>
                <a:spcPts val="0"/>
              </a:spcBef>
              <a:spcAft>
                <a:spcPts val="0"/>
              </a:spcAft>
              <a:buClr>
                <a:srgbClr val="000000"/>
              </a:buClr>
              <a:buSzPts val="1400"/>
              <a:buFont typeface="Arial"/>
              <a:buNone/>
              <a:defRPr sz="4000" b="0" i="0" u="none" strike="noStrike" cap="none">
                <a:solidFill>
                  <a:srgbClr val="404040"/>
                </a:solidFill>
                <a:latin typeface="Times New Roman"/>
                <a:ea typeface="Times New Roman"/>
                <a:cs typeface="Times New Roman"/>
                <a:sym typeface="Times New Roman"/>
              </a:defRPr>
            </a:lvl9pPr>
          </a:lstStyle>
          <a:p>
            <a:endParaRPr/>
          </a:p>
        </p:txBody>
      </p:sp>
      <p:sp>
        <p:nvSpPr>
          <p:cNvPr id="13" name="Google Shape;13;p1"/>
          <p:cNvSpPr txBox="1">
            <a:spLocks noGrp="1"/>
          </p:cNvSpPr>
          <p:nvPr>
            <p:ph type="body" idx="1"/>
          </p:nvPr>
        </p:nvSpPr>
        <p:spPr>
          <a:xfrm>
            <a:off x="1096963" y="1184275"/>
            <a:ext cx="10058400" cy="4684713"/>
          </a:xfrm>
          <a:prstGeom prst="rect">
            <a:avLst/>
          </a:prstGeom>
          <a:noFill/>
          <a:ln>
            <a:noFill/>
          </a:ln>
        </p:spPr>
        <p:txBody>
          <a:bodyPr spcFirstLastPara="1" wrap="square" lIns="0" tIns="45700" rIns="0" bIns="45700" anchor="t" anchorCtr="0">
            <a:no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404040"/>
                </a:solidFill>
                <a:latin typeface="Times New Roman"/>
                <a:ea typeface="Times New Roman"/>
                <a:cs typeface="Times New Roman"/>
                <a:sym typeface="Times New Roman"/>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404040"/>
                </a:solidFill>
                <a:latin typeface="Times New Roman"/>
                <a:ea typeface="Times New Roman"/>
                <a:cs typeface="Times New Roman"/>
                <a:sym typeface="Times New Roman"/>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Times New Roman"/>
                <a:ea typeface="Times New Roman"/>
                <a:cs typeface="Times New Roman"/>
                <a:sym typeface="Times New Roman"/>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Times New Roman"/>
                <a:ea typeface="Times New Roman"/>
                <a:cs typeface="Times New Roman"/>
                <a:sym typeface="Times New Roman"/>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404040"/>
                </a:solidFill>
                <a:latin typeface="Times New Roman"/>
                <a:ea typeface="Times New Roman"/>
                <a:cs typeface="Times New Roman"/>
                <a:sym typeface="Times New Roma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Times New Roman"/>
                <a:ea typeface="Times New Roman"/>
                <a:cs typeface="Times New Roman"/>
                <a:sym typeface="Times New Roma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Times New Roman"/>
                <a:ea typeface="Times New Roman"/>
                <a:cs typeface="Times New Roman"/>
                <a:sym typeface="Times New Roma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Times New Roman"/>
                <a:ea typeface="Times New Roman"/>
                <a:cs typeface="Times New Roman"/>
                <a:sym typeface="Times New Roma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Times New Roman"/>
                <a:ea typeface="Times New Roman"/>
                <a:cs typeface="Times New Roman"/>
                <a:sym typeface="Times New Roman"/>
              </a:defRPr>
            </a:lvl9pPr>
          </a:lstStyle>
          <a:p>
            <a:endParaRPr/>
          </a:p>
        </p:txBody>
      </p:sp>
      <p:sp>
        <p:nvSpPr>
          <p:cNvPr id="14" name="Google Shape;14;p1"/>
          <p:cNvSpPr txBox="1">
            <a:spLocks noGrp="1"/>
          </p:cNvSpPr>
          <p:nvPr>
            <p:ph type="dt" idx="10"/>
          </p:nvPr>
        </p:nvSpPr>
        <p:spPr>
          <a:xfrm>
            <a:off x="1096963" y="6459538"/>
            <a:ext cx="247332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5" name="Google Shape;15;p1"/>
          <p:cNvSpPr txBox="1">
            <a:spLocks noGrp="1"/>
          </p:cNvSpPr>
          <p:nvPr>
            <p:ph type="ftr" idx="11"/>
          </p:nvPr>
        </p:nvSpPr>
        <p:spPr>
          <a:xfrm>
            <a:off x="3686175" y="6459538"/>
            <a:ext cx="4822825"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6" name="Google Shape;16;p1"/>
          <p:cNvSpPr txBox="1">
            <a:spLocks noGrp="1"/>
          </p:cNvSpPr>
          <p:nvPr>
            <p:ph type="sldNum" idx="12"/>
          </p:nvPr>
        </p:nvSpPr>
        <p:spPr>
          <a:xfrm>
            <a:off x="9901238" y="6459538"/>
            <a:ext cx="131127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1042988" y="1052513"/>
            <a:ext cx="9966325"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cedirect.com/science/article/pii/S2666285X2100090X"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researchgate.net/publication/353853205_IoT_based_Smart_Water_Qualit" TargetMode="External"/><Relationship Id="rId4" Type="http://schemas.openxmlformats.org/officeDocument/2006/relationships/hyperlink" Target="https://www.ripublication.com/awmc17/awmcv10n5_24.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3"/>
          <p:cNvSpPr txBox="1">
            <a:spLocks noGrp="1"/>
          </p:cNvSpPr>
          <p:nvPr>
            <p:ph type="title"/>
          </p:nvPr>
        </p:nvSpPr>
        <p:spPr>
          <a:xfrm>
            <a:off x="966822" y="332656"/>
            <a:ext cx="10058400" cy="694123"/>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SzPts val="1400"/>
              <a:buNone/>
            </a:pPr>
            <a:br>
              <a:rPr lang="en-US" sz="2400">
                <a:solidFill>
                  <a:srgbClr val="0000FF"/>
                </a:solidFill>
                <a:latin typeface="Cambria"/>
                <a:ea typeface="Cambria"/>
                <a:cs typeface="Cambria"/>
                <a:sym typeface="Cambria"/>
              </a:rPr>
            </a:br>
            <a:br>
              <a:rPr lang="en-US" sz="2400">
                <a:solidFill>
                  <a:srgbClr val="0000FF"/>
                </a:solidFill>
                <a:latin typeface="Cambria"/>
                <a:ea typeface="Cambria"/>
                <a:cs typeface="Cambria"/>
                <a:sym typeface="Cambria"/>
              </a:rPr>
            </a:br>
            <a:r>
              <a:rPr lang="en-US" sz="2400">
                <a:solidFill>
                  <a:srgbClr val="0000FF"/>
                </a:solidFill>
                <a:latin typeface="Cambria"/>
                <a:ea typeface="Cambria"/>
                <a:cs typeface="Cambria"/>
                <a:sym typeface="Cambria"/>
              </a:rPr>
              <a:t>TE E&amp;TC Mini project (304200) </a:t>
            </a:r>
            <a:endParaRPr sz="3200">
              <a:solidFill>
                <a:srgbClr val="FF0000"/>
              </a:solidFill>
              <a:latin typeface="Algerian"/>
              <a:ea typeface="Algerian"/>
              <a:cs typeface="Algerian"/>
              <a:sym typeface="Algerian"/>
            </a:endParaRPr>
          </a:p>
        </p:txBody>
      </p:sp>
      <p:sp>
        <p:nvSpPr>
          <p:cNvPr id="125" name="Google Shape;125;p13"/>
          <p:cNvSpPr txBox="1">
            <a:spLocks noGrp="1"/>
          </p:cNvSpPr>
          <p:nvPr>
            <p:ph type="ftr" idx="11"/>
          </p:nvPr>
        </p:nvSpPr>
        <p:spPr>
          <a:xfrm>
            <a:off x="0" y="6459538"/>
            <a:ext cx="121920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Times New Roman"/>
              <a:buNone/>
            </a:pPr>
            <a:r>
              <a:rPr lang="en-US" b="1" i="0" u="none" strike="noStrike" cap="none">
                <a:solidFill>
                  <a:srgbClr val="000000"/>
                </a:solidFill>
                <a:latin typeface="Times New Roman"/>
                <a:ea typeface="Times New Roman"/>
                <a:cs typeface="Times New Roman"/>
                <a:sym typeface="Times New Roman"/>
              </a:rPr>
              <a:t>DEPARTMENT OF ELECTRONICS AND TELECOMMUNICATION ENGINEERING </a:t>
            </a:r>
            <a:endParaRPr b="1" i="0" u="none" strike="noStrike" cap="none">
              <a:solidFill>
                <a:srgbClr val="000000"/>
              </a:solidFill>
              <a:latin typeface="Times New Roman"/>
              <a:ea typeface="Times New Roman"/>
              <a:cs typeface="Times New Roman"/>
              <a:sym typeface="Times New Roman"/>
            </a:endParaRPr>
          </a:p>
        </p:txBody>
      </p:sp>
      <p:sp>
        <p:nvSpPr>
          <p:cNvPr id="126" name="Google Shape;126;p13"/>
          <p:cNvSpPr/>
          <p:nvPr/>
        </p:nvSpPr>
        <p:spPr>
          <a:xfrm>
            <a:off x="700088" y="1285860"/>
            <a:ext cx="10468010" cy="4955203"/>
          </a:xfrm>
          <a:prstGeom prst="rect">
            <a:avLst/>
          </a:prstGeom>
          <a:noFill/>
          <a:ln>
            <a:noFill/>
          </a:ln>
        </p:spPr>
        <p:txBody>
          <a:bodyPr spcFirstLastPara="1" wrap="square" lIns="91425" tIns="45700" rIns="91425" bIns="45700" anchor="t" anchorCtr="0">
            <a:noAutofit/>
          </a:bodyPr>
          <a:lstStyle/>
          <a:p>
            <a:pPr marL="0" marR="0" algn="ctr">
              <a:lnSpc>
                <a:spcPct val="115000"/>
              </a:lnSpc>
              <a:spcBef>
                <a:spcPts val="0"/>
              </a:spcBef>
              <a:spcAft>
                <a:spcPts val="1000"/>
              </a:spcAft>
            </a:pPr>
            <a:r>
              <a:rPr lang="en-US" sz="40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“Water Pollution Monitoring RC Boat”</a:t>
            </a:r>
            <a:endParaRPr lang="en-IN" sz="4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rtl="0">
              <a:lnSpc>
                <a:spcPct val="100000"/>
              </a:lnSpc>
              <a:spcBef>
                <a:spcPts val="0"/>
              </a:spcBef>
              <a:spcAft>
                <a:spcPts val="0"/>
              </a:spcAft>
              <a:buNone/>
            </a:pPr>
            <a:r>
              <a:rPr lang="en-US" sz="2800" b="0" i="0" u="none" strike="noStrike" cap="none" dirty="0">
                <a:solidFill>
                  <a:srgbClr val="0000FF"/>
                </a:solidFill>
                <a:latin typeface="Times New Roman"/>
                <a:ea typeface="Times New Roman"/>
                <a:cs typeface="Times New Roman"/>
                <a:sym typeface="Times New Roman"/>
              </a:rPr>
              <a:t>                              Roll No.                     Student Name					              05                          Rahul Beeraladinni</a:t>
            </a:r>
          </a:p>
          <a:p>
            <a:pPr marL="0" marR="0" lvl="0" indent="0" algn="l" rtl="0">
              <a:lnSpc>
                <a:spcPct val="100000"/>
              </a:lnSpc>
              <a:spcBef>
                <a:spcPts val="0"/>
              </a:spcBef>
              <a:spcAft>
                <a:spcPts val="0"/>
              </a:spcAft>
              <a:buNone/>
            </a:pPr>
            <a:r>
              <a:rPr lang="en-US" sz="2800" dirty="0">
                <a:solidFill>
                  <a:srgbClr val="0000FF"/>
                </a:solidFill>
                <a:latin typeface="Times New Roman"/>
                <a:ea typeface="Times New Roman"/>
                <a:cs typeface="Times New Roman"/>
                <a:sym typeface="Times New Roman"/>
              </a:rPr>
              <a:t>                                  14                          Dnyanesh Dahiwadkar</a:t>
            </a:r>
          </a:p>
          <a:p>
            <a:pPr marL="0" marR="0" lvl="0" indent="0" algn="l" rtl="0">
              <a:lnSpc>
                <a:spcPct val="100000"/>
              </a:lnSpc>
              <a:spcBef>
                <a:spcPts val="0"/>
              </a:spcBef>
              <a:spcAft>
                <a:spcPts val="0"/>
              </a:spcAft>
              <a:buNone/>
            </a:pPr>
            <a:r>
              <a:rPr lang="en-US" sz="2800" b="0" i="0" u="none" strike="noStrike" cap="none" dirty="0">
                <a:solidFill>
                  <a:srgbClr val="0000FF"/>
                </a:solidFill>
                <a:latin typeface="Times New Roman"/>
                <a:ea typeface="Times New Roman"/>
                <a:cs typeface="Times New Roman"/>
                <a:sym typeface="Times New Roman"/>
              </a:rPr>
              <a:t>			   50                          Ketan Patil</a:t>
            </a:r>
            <a:endParaRPr sz="1400" b="0" i="0" u="none" strike="noStrike" cap="none" dirty="0">
              <a:solidFill>
                <a:srgbClr val="0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mbria"/>
              <a:buNone/>
            </a:pPr>
            <a:endParaRPr lang="en-US" sz="22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chemeClr val="dk1"/>
              </a:buClr>
              <a:buSzPts val="2400"/>
              <a:buFont typeface="Cambria"/>
              <a:buNone/>
            </a:pPr>
            <a:r>
              <a:rPr lang="en-US" sz="2200" b="0" i="0" u="none" strike="noStrike" cap="none" dirty="0">
                <a:solidFill>
                  <a:schemeClr val="dk1"/>
                </a:solidFill>
                <a:latin typeface="Times New Roman"/>
                <a:ea typeface="Times New Roman"/>
                <a:cs typeface="Times New Roman"/>
                <a:sym typeface="Times New Roman"/>
              </a:rPr>
              <a:t>K. K. Wagh Institute of Engineering, Management and Research, Nashik</a:t>
            </a:r>
            <a:endParaRPr sz="2200" b="0" i="0" u="none" strike="noStrike" cap="none" dirty="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2400"/>
              <a:buFont typeface="Arial"/>
              <a:buNone/>
            </a:pPr>
            <a:r>
              <a:rPr lang="en-US" sz="2200" b="0" i="0" u="none" strike="noStrike" cap="none" dirty="0">
                <a:solidFill>
                  <a:schemeClr val="dk1"/>
                </a:solidFill>
                <a:latin typeface="Times New Roman"/>
                <a:ea typeface="Times New Roman"/>
                <a:cs typeface="Times New Roman"/>
                <a:sym typeface="Times New Roman"/>
              </a:rPr>
              <a:t>Savitribai Phule Pune University, Pune</a:t>
            </a:r>
            <a:endParaRPr sz="2200" b="0" i="0" u="none" strike="noStrike" cap="none" dirty="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Guided By</a:t>
            </a:r>
            <a:endParaRPr dirty="0"/>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Times New Roman"/>
                <a:ea typeface="Times New Roman"/>
                <a:cs typeface="Times New Roman"/>
                <a:sym typeface="Times New Roman"/>
              </a:rPr>
              <a:t>							</a:t>
            </a:r>
            <a:r>
              <a:rPr lang="en-US" sz="2400" b="0" i="0" u="none" strike="noStrike" cap="none" dirty="0">
                <a:solidFill>
                  <a:srgbClr val="FF0000"/>
                </a:solidFill>
                <a:latin typeface="Times New Roman"/>
                <a:ea typeface="Times New Roman"/>
                <a:cs typeface="Times New Roman"/>
                <a:sym typeface="Times New Roman"/>
              </a:rPr>
              <a:t>Prof. M. V. Marathe </a:t>
            </a:r>
            <a:r>
              <a:rPr lang="en-US" sz="2400" b="0" i="0" u="none" strike="noStrike" cap="none" dirty="0">
                <a:solidFill>
                  <a:schemeClr val="dk1"/>
                </a:solidFill>
                <a:latin typeface="Times New Roman"/>
                <a:ea typeface="Times New Roman"/>
                <a:cs typeface="Times New Roman"/>
                <a:sym typeface="Times New Roman"/>
              </a:rPr>
              <a:t>			</a:t>
            </a:r>
            <a:endParaRPr lang="en-US" sz="12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Applications</a:t>
            </a:r>
            <a:endParaRPr/>
          </a:p>
        </p:txBody>
      </p:sp>
      <p:sp>
        <p:nvSpPr>
          <p:cNvPr id="194" name="Google Shape;194;p21"/>
          <p:cNvSpPr txBox="1"/>
          <p:nvPr/>
        </p:nvSpPr>
        <p:spPr>
          <a:xfrm>
            <a:off x="1106750" y="1281350"/>
            <a:ext cx="10426800" cy="48072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Environmental Research and Management.</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Pollution Detection and Surveillance.</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Aquatic Resource Management.</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Ecosystem Monitoring.</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Research and Education</a:t>
            </a:r>
            <a:endParaRPr sz="2400">
              <a:solidFill>
                <a:srgbClr val="404040"/>
              </a:solidFill>
              <a:latin typeface="Times New Roman"/>
              <a:ea typeface="Times New Roman"/>
              <a:cs typeface="Times New Roman"/>
              <a:sym typeface="Times New Roman"/>
            </a:endParaRPr>
          </a:p>
          <a:p>
            <a:pPr marL="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Advantages</a:t>
            </a:r>
            <a:endParaRPr/>
          </a:p>
        </p:txBody>
      </p:sp>
      <p:sp>
        <p:nvSpPr>
          <p:cNvPr id="201" name="Google Shape;201;p22"/>
          <p:cNvSpPr txBox="1"/>
          <p:nvPr/>
        </p:nvSpPr>
        <p:spPr>
          <a:xfrm>
            <a:off x="1053475" y="1241400"/>
            <a:ext cx="10666500" cy="48339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Water Sampling.</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Remote Monitoring.</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Adaptability to Different Sensors.</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Real-Time Data Collection.</a:t>
            </a:r>
            <a:endParaRPr sz="2400">
              <a:solidFill>
                <a:srgbClr val="404040"/>
              </a:solidFill>
              <a:latin typeface="Times New Roman"/>
              <a:ea typeface="Times New Roman"/>
              <a:cs typeface="Times New Roman"/>
              <a:sym typeface="Times New Roman"/>
            </a:endParaRPr>
          </a:p>
          <a:p>
            <a:pPr marL="457200" lvl="0" indent="-381000" algn="l" rtl="0">
              <a:lnSpc>
                <a:spcPct val="150000"/>
              </a:lnSpc>
              <a:spcBef>
                <a:spcPts val="0"/>
              </a:spcBef>
              <a:spcAft>
                <a:spcPts val="0"/>
              </a:spcAft>
              <a:buClr>
                <a:srgbClr val="404040"/>
              </a:buClr>
              <a:buSzPts val="2400"/>
              <a:buFont typeface="Times New Roman"/>
              <a:buChar char="●"/>
            </a:pPr>
            <a:r>
              <a:rPr lang="en-US" sz="2400">
                <a:solidFill>
                  <a:srgbClr val="404040"/>
                </a:solidFill>
                <a:latin typeface="Times New Roman"/>
                <a:ea typeface="Times New Roman"/>
                <a:cs typeface="Times New Roman"/>
                <a:sym typeface="Times New Roman"/>
              </a:rPr>
              <a:t>Cost-Effective Solution.</a:t>
            </a:r>
            <a:endParaRPr sz="2400">
              <a:solidFill>
                <a:srgbClr val="404040"/>
              </a:solidFill>
              <a:latin typeface="Times New Roman"/>
              <a:ea typeface="Times New Roman"/>
              <a:cs typeface="Times New Roman"/>
              <a:sym typeface="Times New Roman"/>
            </a:endParaRPr>
          </a:p>
          <a:p>
            <a:pPr marL="45720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Result and Conclusion</a:t>
            </a:r>
            <a:endParaRPr/>
          </a:p>
        </p:txBody>
      </p:sp>
      <p:sp>
        <p:nvSpPr>
          <p:cNvPr id="208" name="Google Shape;208;p23"/>
          <p:cNvSpPr txBox="1"/>
          <p:nvPr/>
        </p:nvSpPr>
        <p:spPr>
          <a:xfrm>
            <a:off x="609450" y="1054892"/>
            <a:ext cx="10973100" cy="4767300"/>
          </a:xfrm>
          <a:prstGeom prst="rect">
            <a:avLst/>
          </a:prstGeom>
          <a:no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2100">
              <a:solidFill>
                <a:srgbClr val="404040"/>
              </a:solidFill>
              <a:latin typeface="Times New Roman"/>
              <a:ea typeface="Times New Roman"/>
              <a:cs typeface="Times New Roman"/>
              <a:sym typeface="Times New Roman"/>
            </a:endParaRPr>
          </a:p>
          <a:p>
            <a:pPr marL="45720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80915A1D-23C0-E349-68E2-B1BC0EBF3C5A}"/>
              </a:ext>
            </a:extLst>
          </p:cNvPr>
          <p:cNvSpPr txBox="1"/>
          <p:nvPr/>
        </p:nvSpPr>
        <p:spPr>
          <a:xfrm>
            <a:off x="1097280" y="1513626"/>
            <a:ext cx="10058400" cy="1323439"/>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We measured the temperature of normal water which came out close to the room temperature. This test was carried out first so that the reading could later be used for the comparison between other samples of water. The sensor was cleaned and then inserted in hot water and later dipped in cold water to gather the readings respectively.</a:t>
            </a:r>
          </a:p>
        </p:txBody>
      </p:sp>
      <p:graphicFrame>
        <p:nvGraphicFramePr>
          <p:cNvPr id="7" name="Table 6">
            <a:extLst>
              <a:ext uri="{FF2B5EF4-FFF2-40B4-BE49-F238E27FC236}">
                <a16:creationId xmlns:a16="http://schemas.microsoft.com/office/drawing/2014/main" id="{C723985E-6F65-3224-A64E-96939FC8B747}"/>
              </a:ext>
            </a:extLst>
          </p:cNvPr>
          <p:cNvGraphicFramePr>
            <a:graphicFrameLocks noGrp="1"/>
          </p:cNvGraphicFramePr>
          <p:nvPr>
            <p:extLst>
              <p:ext uri="{D42A27DB-BD31-4B8C-83A1-F6EECF244321}">
                <p14:modId xmlns:p14="http://schemas.microsoft.com/office/powerpoint/2010/main" val="656240808"/>
              </p:ext>
            </p:extLst>
          </p:nvPr>
        </p:nvGraphicFramePr>
        <p:xfrm>
          <a:off x="1908013" y="2957449"/>
          <a:ext cx="8128000" cy="1488188"/>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06434300"/>
                    </a:ext>
                  </a:extLst>
                </a:gridCol>
                <a:gridCol w="4064000">
                  <a:extLst>
                    <a:ext uri="{9D8B030D-6E8A-4147-A177-3AD203B41FA5}">
                      <a16:colId xmlns:a16="http://schemas.microsoft.com/office/drawing/2014/main" val="9595520"/>
                    </a:ext>
                  </a:extLst>
                </a:gridCol>
              </a:tblGrid>
              <a:tr h="0">
                <a:tc>
                  <a:txBody>
                    <a:bodyPr/>
                    <a:lstStyle/>
                    <a:p>
                      <a:pPr marL="0" marR="0" algn="ctr">
                        <a:lnSpc>
                          <a:spcPct val="150000"/>
                        </a:lnSpc>
                        <a:spcBef>
                          <a:spcPts val="0"/>
                        </a:spcBef>
                        <a:spcAft>
                          <a:spcPts val="0"/>
                        </a:spcAft>
                        <a:tabLst>
                          <a:tab pos="1047750" algn="l"/>
                        </a:tabLs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Type of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Degree C of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874014352"/>
                  </a:ext>
                </a:extLst>
              </a:tr>
              <a:tr h="370840">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Hot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72.01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009620672"/>
                  </a:ext>
                </a:extLst>
              </a:tr>
              <a:tr h="370840">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Cold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2.46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333919798"/>
                  </a:ext>
                </a:extLst>
              </a:tr>
              <a:tr h="370840">
                <a:tc>
                  <a:txBody>
                    <a:bodyPr/>
                    <a:lstStyle/>
                    <a:p>
                      <a:pPr marL="0" marR="0" algn="ctr">
                        <a:lnSpc>
                          <a:spcPct val="150000"/>
                        </a:lnSpc>
                        <a:spcBef>
                          <a:spcPts val="0"/>
                        </a:spcBef>
                        <a:spcAft>
                          <a:spcPts val="0"/>
                        </a:spcAft>
                        <a:tabLst>
                          <a:tab pos="10477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Normal Water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27.15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441803620"/>
                  </a:ext>
                </a:extLst>
              </a:tr>
            </a:tbl>
          </a:graphicData>
        </a:graphic>
      </p:graphicFrame>
      <p:graphicFrame>
        <p:nvGraphicFramePr>
          <p:cNvPr id="8" name="Table 7">
            <a:extLst>
              <a:ext uri="{FF2B5EF4-FFF2-40B4-BE49-F238E27FC236}">
                <a16:creationId xmlns:a16="http://schemas.microsoft.com/office/drawing/2014/main" id="{75B1197B-A4E6-0472-E7B5-5CC8AD132932}"/>
              </a:ext>
            </a:extLst>
          </p:cNvPr>
          <p:cNvGraphicFramePr>
            <a:graphicFrameLocks noGrp="1"/>
          </p:cNvGraphicFramePr>
          <p:nvPr>
            <p:extLst>
              <p:ext uri="{D42A27DB-BD31-4B8C-83A1-F6EECF244321}">
                <p14:modId xmlns:p14="http://schemas.microsoft.com/office/powerpoint/2010/main" val="944011065"/>
              </p:ext>
            </p:extLst>
          </p:nvPr>
        </p:nvGraphicFramePr>
        <p:xfrm>
          <a:off x="1908013" y="4591207"/>
          <a:ext cx="8128000" cy="111614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606434300"/>
                    </a:ext>
                  </a:extLst>
                </a:gridCol>
                <a:gridCol w="4064000">
                  <a:extLst>
                    <a:ext uri="{9D8B030D-6E8A-4147-A177-3AD203B41FA5}">
                      <a16:colId xmlns:a16="http://schemas.microsoft.com/office/drawing/2014/main" val="9595520"/>
                    </a:ext>
                  </a:extLst>
                </a:gridCol>
              </a:tblGrid>
              <a:tr h="0">
                <a:tc>
                  <a:txBody>
                    <a:bodyPr/>
                    <a:lstStyle/>
                    <a:p>
                      <a:pPr marL="0" marR="0" algn="ctr">
                        <a:lnSpc>
                          <a:spcPct val="150000"/>
                        </a:lnSpc>
                        <a:spcBef>
                          <a:spcPts val="0"/>
                        </a:spcBef>
                        <a:spcAft>
                          <a:spcPts val="0"/>
                        </a:spcAft>
                        <a:tabLst>
                          <a:tab pos="1047750" algn="l"/>
                        </a:tabLs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Type of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 of Clean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2874014352"/>
                  </a:ext>
                </a:extLst>
              </a:tr>
              <a:tr h="370840">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Drinking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97.13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009620672"/>
                  </a:ext>
                </a:extLst>
              </a:tr>
              <a:tr h="0">
                <a:tc>
                  <a:txBody>
                    <a:bodyPr/>
                    <a:lstStyle/>
                    <a:p>
                      <a:pPr marL="0" marR="0" algn="ctr">
                        <a:lnSpc>
                          <a:spcPct val="150000"/>
                        </a:lnSpc>
                        <a:spcBef>
                          <a:spcPts val="0"/>
                        </a:spcBef>
                        <a:spcAft>
                          <a:spcPts val="0"/>
                        </a:spcAft>
                        <a:tabLst>
                          <a:tab pos="1047750" algn="l"/>
                        </a:tabLs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Dirty Water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tc>
                  <a:txBody>
                    <a:bodyPr/>
                    <a:lstStyle/>
                    <a:p>
                      <a:pPr marL="0" marR="0" algn="ctr">
                        <a:lnSpc>
                          <a:spcPct val="150000"/>
                        </a:lnSpc>
                        <a:spcBef>
                          <a:spcPts val="0"/>
                        </a:spcBef>
                        <a:spcAft>
                          <a:spcPts val="0"/>
                        </a:spcAft>
                        <a:tabLst>
                          <a:tab pos="1047750" algn="l"/>
                        </a:tabLs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60.17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3500" marR="63500" marT="63500" marB="63500"/>
                </a:tc>
                <a:extLst>
                  <a:ext uri="{0D108BD9-81ED-4DB2-BD59-A6C34878D82A}">
                    <a16:rowId xmlns:a16="http://schemas.microsoft.com/office/drawing/2014/main" val="1333919798"/>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References</a:t>
            </a:r>
            <a:endParaRPr/>
          </a:p>
        </p:txBody>
      </p:sp>
      <p:sp>
        <p:nvSpPr>
          <p:cNvPr id="215" name="Google Shape;215;p24"/>
          <p:cNvSpPr txBox="1"/>
          <p:nvPr/>
        </p:nvSpPr>
        <p:spPr>
          <a:xfrm>
            <a:off x="1120075" y="1307975"/>
            <a:ext cx="9428100" cy="4660800"/>
          </a:xfrm>
          <a:prstGeom prst="rect">
            <a:avLst/>
          </a:prstGeom>
          <a:noFill/>
          <a:ln>
            <a:noFill/>
          </a:ln>
        </p:spPr>
        <p:txBody>
          <a:bodyPr spcFirstLastPara="1" wrap="square" lIns="91425" tIns="91425" rIns="91425" bIns="91425" anchor="t" anchorCtr="0">
            <a:noAutofit/>
          </a:bodyPr>
          <a:lstStyle/>
          <a:p>
            <a:pPr marL="457200" lvl="0" indent="-361950" algn="l" rtl="0">
              <a:lnSpc>
                <a:spcPct val="150000"/>
              </a:lnSpc>
              <a:spcBef>
                <a:spcPts val="0"/>
              </a:spcBef>
              <a:spcAft>
                <a:spcPts val="0"/>
              </a:spcAft>
              <a:buClr>
                <a:srgbClr val="404040"/>
              </a:buClr>
              <a:buSzPts val="2100"/>
              <a:buFont typeface="Times New Roman"/>
              <a:buChar char="●"/>
            </a:pPr>
            <a:r>
              <a:rPr lang="en-US" sz="2100" u="sng">
                <a:solidFill>
                  <a:schemeClr val="hlink"/>
                </a:solidFill>
                <a:latin typeface="Times New Roman"/>
                <a:ea typeface="Times New Roman"/>
                <a:cs typeface="Times New Roman"/>
                <a:sym typeface="Times New Roman"/>
                <a:hlinkClick r:id="rId3"/>
              </a:rPr>
              <a:t>https://www.sciencedirect.com/science/article/pii/S2666285X2100090X</a:t>
            </a:r>
            <a:endParaRPr sz="2100">
              <a:solidFill>
                <a:srgbClr val="404040"/>
              </a:solidFill>
              <a:latin typeface="Times New Roman"/>
              <a:ea typeface="Times New Roman"/>
              <a:cs typeface="Times New Roman"/>
              <a:sym typeface="Times New Roman"/>
            </a:endParaRPr>
          </a:p>
          <a:p>
            <a:pPr marL="457200" lvl="0" indent="-361950" algn="l" rtl="0">
              <a:lnSpc>
                <a:spcPct val="150000"/>
              </a:lnSpc>
              <a:spcBef>
                <a:spcPts val="0"/>
              </a:spcBef>
              <a:spcAft>
                <a:spcPts val="0"/>
              </a:spcAft>
              <a:buClr>
                <a:srgbClr val="404040"/>
              </a:buClr>
              <a:buSzPts val="2100"/>
              <a:buFont typeface="Times New Roman"/>
              <a:buChar char="●"/>
            </a:pPr>
            <a:r>
              <a:rPr lang="en-US" sz="2100" u="sng">
                <a:solidFill>
                  <a:schemeClr val="hlink"/>
                </a:solidFill>
                <a:latin typeface="Times New Roman"/>
                <a:ea typeface="Times New Roman"/>
                <a:cs typeface="Times New Roman"/>
                <a:sym typeface="Times New Roman"/>
                <a:hlinkClick r:id="rId4"/>
              </a:rPr>
              <a:t>https://www.ripublication.com/awmc17/awmcv10n5_24.pdf</a:t>
            </a:r>
            <a:endParaRPr sz="2100">
              <a:solidFill>
                <a:srgbClr val="404040"/>
              </a:solidFill>
              <a:latin typeface="Times New Roman"/>
              <a:ea typeface="Times New Roman"/>
              <a:cs typeface="Times New Roman"/>
              <a:sym typeface="Times New Roman"/>
            </a:endParaRPr>
          </a:p>
          <a:p>
            <a:pPr marL="457200" lvl="0" indent="-361950" algn="l" rtl="0">
              <a:lnSpc>
                <a:spcPct val="150000"/>
              </a:lnSpc>
              <a:spcBef>
                <a:spcPts val="0"/>
              </a:spcBef>
              <a:spcAft>
                <a:spcPts val="0"/>
              </a:spcAft>
              <a:buClr>
                <a:srgbClr val="404040"/>
              </a:buClr>
              <a:buSzPts val="2100"/>
              <a:buFont typeface="Times New Roman"/>
              <a:buChar char="●"/>
            </a:pPr>
            <a:r>
              <a:rPr lang="en-US" sz="2100" u="sng">
                <a:solidFill>
                  <a:schemeClr val="hlink"/>
                </a:solidFill>
                <a:latin typeface="Times New Roman"/>
                <a:ea typeface="Times New Roman"/>
                <a:cs typeface="Times New Roman"/>
                <a:sym typeface="Times New Roman"/>
                <a:hlinkClick r:id="rId5"/>
              </a:rPr>
              <a:t>https://www.researchgate.net/publication/353853205_IoT_based_Smart_Water_Qualit</a:t>
            </a:r>
            <a:r>
              <a:rPr lang="en-US" sz="2100">
                <a:solidFill>
                  <a:srgbClr val="404040"/>
                </a:solidFill>
                <a:latin typeface="Times New Roman"/>
                <a:ea typeface="Times New Roman"/>
                <a:cs typeface="Times New Roman"/>
                <a:sym typeface="Times New Roman"/>
              </a:rPr>
              <a:t> </a:t>
            </a:r>
            <a:endParaRPr sz="2000">
              <a:solidFill>
                <a:srgbClr val="40404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p:nvPr/>
        </p:nvSpPr>
        <p:spPr>
          <a:xfrm>
            <a:off x="2641600" y="4953003"/>
            <a:ext cx="9245600" cy="1323439"/>
          </a:xfrm>
          <a:custGeom>
            <a:avLst/>
            <a:gdLst/>
            <a:ahLst/>
            <a:cxnLst/>
            <a:rect l="l" t="t" r="r" b="b"/>
            <a:pathLst>
              <a:path w="3515631" h="923330" extrusionOk="0">
                <a:moveTo>
                  <a:pt x="0" y="0"/>
                </a:moveTo>
                <a:lnTo>
                  <a:pt x="3515631" y="0"/>
                </a:lnTo>
                <a:lnTo>
                  <a:pt x="3515631" y="923330"/>
                </a:lnTo>
                <a:lnTo>
                  <a:pt x="0" y="923330"/>
                </a:lnTo>
                <a:lnTo>
                  <a:pt x="0" y="0"/>
                </a:lnTo>
                <a:close/>
              </a:path>
            </a:pathLst>
          </a:cu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8000"/>
              <a:buFont typeface="Arial"/>
              <a:buNone/>
            </a:pPr>
            <a:r>
              <a:rPr lang="en-US" sz="8000" b="1" i="0" u="none" strike="noStrike" cap="none">
                <a:solidFill>
                  <a:srgbClr val="B7C8FF"/>
                </a:solidFill>
                <a:latin typeface="Arial"/>
                <a:ea typeface="Arial"/>
                <a:cs typeface="Arial"/>
                <a:sym typeface="Arial"/>
              </a:rPr>
              <a:t>Thank You</a:t>
            </a:r>
            <a:endParaRPr sz="8000" b="1" i="0" u="none" strike="noStrike" cap="none">
              <a:solidFill>
                <a:srgbClr val="B7C8FF"/>
              </a:solidFill>
              <a:latin typeface="Arial"/>
              <a:ea typeface="Arial"/>
              <a:cs typeface="Arial"/>
              <a:sym typeface="Arial"/>
            </a:endParaRPr>
          </a:p>
        </p:txBody>
      </p:sp>
      <p:pic>
        <p:nvPicPr>
          <p:cNvPr id="221" name="Google Shape;221;p25" descr="15640501798360152763608222624962265508n.jpg"/>
          <p:cNvPicPr preferRelativeResize="0"/>
          <p:nvPr/>
        </p:nvPicPr>
        <p:blipFill rotWithShape="1">
          <a:blip r:embed="rId3">
            <a:alphaModFix/>
          </a:blip>
          <a:srcRect r="2552"/>
          <a:stretch/>
        </p:blipFill>
        <p:spPr>
          <a:xfrm>
            <a:off x="0" y="0"/>
            <a:ext cx="12185652" cy="4724400"/>
          </a:xfrm>
          <a:prstGeom prst="rect">
            <a:avLst/>
          </a:prstGeom>
          <a:noFill/>
          <a:ln>
            <a:noFill/>
          </a:ln>
        </p:spPr>
      </p:pic>
      <p:sp>
        <p:nvSpPr>
          <p:cNvPr id="222" name="Google Shape;222;p25"/>
          <p:cNvSpPr txBox="1">
            <a:spLocks noGrp="1"/>
          </p:cNvSpPr>
          <p:nvPr>
            <p:ph type="ftr" idx="11"/>
          </p:nvPr>
        </p:nvSpPr>
        <p:spPr>
          <a:xfrm>
            <a:off x="0" y="6459538"/>
            <a:ext cx="12191999"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rgbClr val="000000"/>
                </a:solidFill>
                <a:latin typeface="Times New Roman"/>
                <a:ea typeface="Times New Roman"/>
                <a:cs typeface="Times New Roman"/>
                <a:sym typeface="Times New Roman"/>
              </a:rPr>
              <a:t>DEPARTMENT OF ELECTRONICS AND TELECOMMUNICATION ENGINEERING </a:t>
            </a:r>
            <a:endParaRPr>
              <a:solidFill>
                <a:srgbClr val="000000"/>
              </a:solidFill>
              <a:latin typeface="Times New Roman"/>
              <a:ea typeface="Times New Roman"/>
              <a:cs typeface="Times New Roman"/>
              <a:sym typeface="Times New Roman"/>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4"/>
          <p:cNvSpPr txBox="1">
            <a:spLocks noGrp="1"/>
          </p:cNvSpPr>
          <p:nvPr>
            <p:ph type="title"/>
          </p:nvPr>
        </p:nvSpPr>
        <p:spPr>
          <a:xfrm>
            <a:off x="966822" y="332656"/>
            <a:ext cx="10058400" cy="694123"/>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SzPts val="1400"/>
              <a:buNone/>
            </a:pPr>
            <a:r>
              <a:rPr lang="en-US" sz="3600">
                <a:solidFill>
                  <a:srgbClr val="0000FF"/>
                </a:solidFill>
                <a:latin typeface="Cambria"/>
                <a:ea typeface="Cambria"/>
                <a:cs typeface="Cambria"/>
                <a:sym typeface="Cambria"/>
              </a:rPr>
              <a:t>Content</a:t>
            </a:r>
            <a:endParaRPr sz="4400">
              <a:solidFill>
                <a:srgbClr val="FF0000"/>
              </a:solidFill>
              <a:latin typeface="Algerian"/>
              <a:ea typeface="Algerian"/>
              <a:cs typeface="Algerian"/>
              <a:sym typeface="Algerian"/>
            </a:endParaRPr>
          </a:p>
        </p:txBody>
      </p:sp>
      <p:sp>
        <p:nvSpPr>
          <p:cNvPr id="133" name="Google Shape;133;p14"/>
          <p:cNvSpPr txBox="1">
            <a:spLocks noGrp="1"/>
          </p:cNvSpPr>
          <p:nvPr>
            <p:ph type="ftr" idx="11"/>
          </p:nvPr>
        </p:nvSpPr>
        <p:spPr>
          <a:xfrm>
            <a:off x="0" y="6459538"/>
            <a:ext cx="121920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Times New Roman"/>
              <a:buNone/>
            </a:pPr>
            <a:r>
              <a:rPr lang="en-US" b="1" i="0" u="none" strike="noStrike" cap="none">
                <a:solidFill>
                  <a:srgbClr val="000000"/>
                </a:solidFill>
                <a:latin typeface="Times New Roman"/>
                <a:ea typeface="Times New Roman"/>
                <a:cs typeface="Times New Roman"/>
                <a:sym typeface="Times New Roman"/>
              </a:rPr>
              <a:t>DEPARTMENT OF ELECTRONICS AND TELECOMMUNICATION ENGINEERING </a:t>
            </a:r>
            <a:endParaRPr b="1" i="0" u="none" strike="noStrike" cap="none">
              <a:solidFill>
                <a:srgbClr val="000000"/>
              </a:solidFill>
              <a:latin typeface="Times New Roman"/>
              <a:ea typeface="Times New Roman"/>
              <a:cs typeface="Times New Roman"/>
              <a:sym typeface="Times New Roman"/>
            </a:endParaRPr>
          </a:p>
        </p:txBody>
      </p:sp>
      <p:sp>
        <p:nvSpPr>
          <p:cNvPr id="134" name="Google Shape;134;p14"/>
          <p:cNvSpPr/>
          <p:nvPr/>
        </p:nvSpPr>
        <p:spPr>
          <a:xfrm>
            <a:off x="700088" y="1285860"/>
            <a:ext cx="10468010" cy="495520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0000"/>
              </a:buClr>
              <a:buSzPts val="3600"/>
              <a:buFont typeface="Cambria"/>
              <a:buNone/>
            </a:pPr>
            <a:endParaRPr sz="1200" b="0" i="0" u="none" strike="noStrike" cap="none">
              <a:solidFill>
                <a:schemeClr val="dk1"/>
              </a:solidFill>
              <a:latin typeface="Times New Roman"/>
              <a:ea typeface="Times New Roman"/>
              <a:cs typeface="Times New Roman"/>
              <a:sym typeface="Times New Roman"/>
            </a:endParaRPr>
          </a:p>
        </p:txBody>
      </p:sp>
      <p:sp>
        <p:nvSpPr>
          <p:cNvPr id="135" name="Google Shape;135;p14"/>
          <p:cNvSpPr txBox="1"/>
          <p:nvPr/>
        </p:nvSpPr>
        <p:spPr>
          <a:xfrm>
            <a:off x="1071563" y="1514475"/>
            <a:ext cx="10558500" cy="4371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1.Objective of project</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2. Block diagram </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3. Circuit diagram (Simulation )</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4. Working </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5.PCB Layout</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6.Testing (include photographs of breadboard testing, PCB testing and final model testing)</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7.Application</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8.Advantages</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9.Results and Conclusion</a:t>
            </a:r>
            <a:endParaRPr/>
          </a:p>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10.References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Objective of Project</a:t>
            </a:r>
            <a:endParaRPr/>
          </a:p>
        </p:txBody>
      </p:sp>
      <p:sp>
        <p:nvSpPr>
          <p:cNvPr id="142" name="Google Shape;142;p15"/>
          <p:cNvSpPr txBox="1"/>
          <p:nvPr/>
        </p:nvSpPr>
        <p:spPr>
          <a:xfrm>
            <a:off x="880375" y="1507725"/>
            <a:ext cx="10134000" cy="40083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rgbClr val="404040"/>
              </a:buClr>
              <a:buSzPts val="2900"/>
              <a:buFont typeface="Times New Roman"/>
              <a:buChar char="●"/>
            </a:pPr>
            <a:r>
              <a:rPr lang="en-US" sz="2900">
                <a:solidFill>
                  <a:srgbClr val="404040"/>
                </a:solidFill>
                <a:latin typeface="Times New Roman"/>
                <a:ea typeface="Times New Roman"/>
                <a:cs typeface="Times New Roman"/>
                <a:sym typeface="Times New Roman"/>
              </a:rPr>
              <a:t>The objective of a water pollution monitoring RC (remote-controlled) boat is to collect data and monitor the quality of water in various bodies such as lakes, rivers, reservoirs, or coastal areas.</a:t>
            </a:r>
            <a:endParaRPr sz="2900">
              <a:solidFill>
                <a:srgbClr val="404040"/>
              </a:solidFill>
              <a:latin typeface="Times New Roman"/>
              <a:ea typeface="Times New Roman"/>
              <a:cs typeface="Times New Roman"/>
              <a:sym typeface="Times New Roman"/>
            </a:endParaRPr>
          </a:p>
          <a:p>
            <a:pPr marL="0" lvl="0" indent="0" algn="l" rtl="0">
              <a:spcBef>
                <a:spcPts val="0"/>
              </a:spcBef>
              <a:spcAft>
                <a:spcPts val="0"/>
              </a:spcAft>
              <a:buNone/>
            </a:pPr>
            <a:endParaRPr sz="2900">
              <a:solidFill>
                <a:srgbClr val="404040"/>
              </a:solidFill>
              <a:latin typeface="Times New Roman"/>
              <a:ea typeface="Times New Roman"/>
              <a:cs typeface="Times New Roman"/>
              <a:sym typeface="Times New Roman"/>
            </a:endParaRPr>
          </a:p>
          <a:p>
            <a:pPr marL="457200" lvl="0" indent="-406400" algn="l" rtl="0">
              <a:spcBef>
                <a:spcPts val="0"/>
              </a:spcBef>
              <a:spcAft>
                <a:spcPts val="0"/>
              </a:spcAft>
              <a:buClr>
                <a:srgbClr val="404040"/>
              </a:buClr>
              <a:buSzPts val="2800"/>
              <a:buFont typeface="Times New Roman"/>
              <a:buChar char="●"/>
            </a:pPr>
            <a:r>
              <a:rPr lang="en-US" sz="2800">
                <a:solidFill>
                  <a:srgbClr val="404040"/>
                </a:solidFill>
                <a:latin typeface="Times New Roman"/>
                <a:ea typeface="Times New Roman"/>
                <a:cs typeface="Times New Roman"/>
                <a:sym typeface="Times New Roman"/>
              </a:rPr>
              <a:t>The objective of deploying a water pollution monitoring RC boat is to enhance our ability to assess and manage water quality effectively, leading to better protection and sustainable management of our water resources.</a:t>
            </a:r>
            <a:endParaRPr sz="2800">
              <a:solidFill>
                <a:srgbClr val="40404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Block Diagram</a:t>
            </a:r>
            <a:endParaRPr/>
          </a:p>
        </p:txBody>
      </p:sp>
      <p:pic>
        <p:nvPicPr>
          <p:cNvPr id="149" name="Google Shape;149;p16"/>
          <p:cNvPicPr preferRelativeResize="0"/>
          <p:nvPr/>
        </p:nvPicPr>
        <p:blipFill>
          <a:blip r:embed="rId3">
            <a:alphaModFix/>
          </a:blip>
          <a:stretch>
            <a:fillRect/>
          </a:stretch>
        </p:blipFill>
        <p:spPr>
          <a:xfrm>
            <a:off x="1097275" y="1334600"/>
            <a:ext cx="9970224" cy="4261300"/>
          </a:xfrm>
          <a:prstGeom prst="rect">
            <a:avLst/>
          </a:prstGeom>
          <a:noFill/>
          <a:ln>
            <a:noFill/>
          </a:ln>
        </p:spPr>
      </p:pic>
      <p:sp>
        <p:nvSpPr>
          <p:cNvPr id="150" name="Google Shape;150;p16"/>
          <p:cNvSpPr txBox="1"/>
          <p:nvPr/>
        </p:nvSpPr>
        <p:spPr>
          <a:xfrm>
            <a:off x="4941900" y="5795650"/>
            <a:ext cx="2556900" cy="439500"/>
          </a:xfrm>
          <a:prstGeom prst="rect">
            <a:avLst/>
          </a:prstGeom>
          <a:noFill/>
          <a:ln>
            <a:noFill/>
          </a:ln>
        </p:spPr>
        <p:txBody>
          <a:bodyPr spcFirstLastPara="1" wrap="square" lIns="91425" tIns="91425" rIns="91425" bIns="91425" anchor="t" anchorCtr="0">
            <a:normAutofit/>
          </a:bodyPr>
          <a:lstStyle/>
          <a:p>
            <a:pPr marL="0" lvl="0" indent="0" algn="ctr" rtl="0">
              <a:lnSpc>
                <a:spcPct val="80000"/>
              </a:lnSpc>
              <a:spcBef>
                <a:spcPts val="0"/>
              </a:spcBef>
              <a:spcAft>
                <a:spcPts val="0"/>
              </a:spcAft>
              <a:buNone/>
            </a:pPr>
            <a:r>
              <a:rPr lang="en-US" sz="1300" b="1">
                <a:solidFill>
                  <a:srgbClr val="404040"/>
                </a:solidFill>
                <a:latin typeface="Times New Roman"/>
                <a:ea typeface="Times New Roman"/>
                <a:cs typeface="Times New Roman"/>
                <a:sym typeface="Times New Roman"/>
              </a:rPr>
              <a:t>Fig1.1 Block Diagram</a:t>
            </a:r>
            <a:endParaRPr sz="100" b="1">
              <a:solidFill>
                <a:srgbClr val="40404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1066805"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Circuit Diagram</a:t>
            </a:r>
            <a:endParaRPr/>
          </a:p>
        </p:txBody>
      </p:sp>
      <p:pic>
        <p:nvPicPr>
          <p:cNvPr id="157" name="Google Shape;157;p17"/>
          <p:cNvPicPr preferRelativeResize="0"/>
          <p:nvPr/>
        </p:nvPicPr>
        <p:blipFill rotWithShape="1">
          <a:blip r:embed="rId3">
            <a:alphaModFix/>
          </a:blip>
          <a:srcRect l="22828" t="9144" r="12776" b="6573"/>
          <a:stretch/>
        </p:blipFill>
        <p:spPr>
          <a:xfrm>
            <a:off x="1709800" y="1446025"/>
            <a:ext cx="3782726" cy="3252750"/>
          </a:xfrm>
          <a:prstGeom prst="rect">
            <a:avLst/>
          </a:prstGeom>
          <a:noFill/>
          <a:ln w="9525" cap="flat" cmpd="sng">
            <a:solidFill>
              <a:schemeClr val="dk2"/>
            </a:solidFill>
            <a:prstDash val="solid"/>
            <a:round/>
            <a:headEnd type="none" w="sm" len="sm"/>
            <a:tailEnd type="none" w="sm" len="sm"/>
          </a:ln>
        </p:spPr>
      </p:pic>
      <p:sp>
        <p:nvSpPr>
          <p:cNvPr id="158" name="Google Shape;158;p17"/>
          <p:cNvSpPr txBox="1"/>
          <p:nvPr/>
        </p:nvSpPr>
        <p:spPr>
          <a:xfrm>
            <a:off x="2195750" y="4755125"/>
            <a:ext cx="2916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solidFill>
                  <a:srgbClr val="404040"/>
                </a:solidFill>
                <a:latin typeface="Times New Roman"/>
                <a:ea typeface="Times New Roman"/>
                <a:cs typeface="Times New Roman"/>
                <a:sym typeface="Times New Roman"/>
              </a:rPr>
              <a:t>Fig 1.2 Circuit Diagram of Tx</a:t>
            </a:r>
            <a:endParaRPr sz="200" b="1">
              <a:solidFill>
                <a:srgbClr val="404040"/>
              </a:solidFill>
              <a:latin typeface="Times New Roman"/>
              <a:ea typeface="Times New Roman"/>
              <a:cs typeface="Times New Roman"/>
              <a:sym typeface="Times New Roman"/>
            </a:endParaRPr>
          </a:p>
        </p:txBody>
      </p:sp>
      <p:pic>
        <p:nvPicPr>
          <p:cNvPr id="159" name="Google Shape;159;p17"/>
          <p:cNvPicPr preferRelativeResize="0"/>
          <p:nvPr/>
        </p:nvPicPr>
        <p:blipFill rotWithShape="1">
          <a:blip r:embed="rId4">
            <a:alphaModFix/>
          </a:blip>
          <a:srcRect l="24519" t="11061" r="21814" b="30380"/>
          <a:stretch/>
        </p:blipFill>
        <p:spPr>
          <a:xfrm>
            <a:off x="6425600" y="1446025"/>
            <a:ext cx="3615600" cy="3252750"/>
          </a:xfrm>
          <a:prstGeom prst="rect">
            <a:avLst/>
          </a:prstGeom>
          <a:noFill/>
          <a:ln w="9525" cap="flat" cmpd="sng">
            <a:solidFill>
              <a:schemeClr val="dk2"/>
            </a:solidFill>
            <a:prstDash val="solid"/>
            <a:round/>
            <a:headEnd type="none" w="sm" len="sm"/>
            <a:tailEnd type="none" w="sm" len="sm"/>
          </a:ln>
        </p:spPr>
      </p:pic>
      <p:sp>
        <p:nvSpPr>
          <p:cNvPr id="160" name="Google Shape;160;p17"/>
          <p:cNvSpPr txBox="1"/>
          <p:nvPr/>
        </p:nvSpPr>
        <p:spPr>
          <a:xfrm>
            <a:off x="6965000" y="4715525"/>
            <a:ext cx="2536800" cy="2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000" b="1">
                <a:solidFill>
                  <a:srgbClr val="404040"/>
                </a:solidFill>
                <a:latin typeface="Times New Roman"/>
                <a:ea typeface="Times New Roman"/>
                <a:cs typeface="Times New Roman"/>
                <a:sym typeface="Times New Roman"/>
              </a:rPr>
              <a:t>Fig 1.3 Circuit Diagram of Rx</a:t>
            </a:r>
            <a:endParaRPr sz="1600" b="1">
              <a:solidFill>
                <a:srgbClr val="404040"/>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Working</a:t>
            </a:r>
            <a:endParaRPr/>
          </a:p>
        </p:txBody>
      </p:sp>
      <p:sp>
        <p:nvSpPr>
          <p:cNvPr id="167" name="Google Shape;167;p18"/>
          <p:cNvSpPr txBox="1"/>
          <p:nvPr/>
        </p:nvSpPr>
        <p:spPr>
          <a:xfrm>
            <a:off x="1124225" y="1335900"/>
            <a:ext cx="10702200" cy="3891000"/>
          </a:xfrm>
          <a:prstGeom prst="rect">
            <a:avLst/>
          </a:prstGeom>
          <a:noFill/>
          <a:ln>
            <a:noFill/>
          </a:ln>
        </p:spPr>
        <p:txBody>
          <a:bodyPr spcFirstLastPara="1" wrap="square" lIns="91425" tIns="91425" rIns="91425" bIns="91425" anchor="t" anchorCtr="0">
            <a:noAutofit/>
          </a:bodyPr>
          <a:lstStyle/>
          <a:p>
            <a:pPr marL="457200" lvl="0" indent="-349250" algn="just" rtl="0">
              <a:lnSpc>
                <a:spcPct val="150000"/>
              </a:lnSpc>
              <a:spcBef>
                <a:spcPts val="0"/>
              </a:spcBef>
              <a:spcAft>
                <a:spcPts val="0"/>
              </a:spcAft>
              <a:buClr>
                <a:srgbClr val="404040"/>
              </a:buClr>
              <a:buSzPts val="1900"/>
              <a:buFont typeface="Times New Roman"/>
              <a:buChar char="●"/>
            </a:pPr>
            <a:r>
              <a:rPr lang="en-US" sz="1900" dirty="0">
                <a:solidFill>
                  <a:srgbClr val="404040"/>
                </a:solidFill>
                <a:latin typeface="Times New Roman"/>
                <a:ea typeface="Times New Roman"/>
                <a:cs typeface="Times New Roman"/>
                <a:sym typeface="Times New Roman"/>
              </a:rPr>
              <a:t>Turbidity sensor and Temperature sensor are connected to PC0 and PD2 pin of ATmega328P.Which provides the required sensor values.</a:t>
            </a:r>
            <a:endParaRPr sz="1900" dirty="0">
              <a:solidFill>
                <a:srgbClr val="404040"/>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rgbClr val="404040"/>
              </a:buClr>
              <a:buSzPts val="1900"/>
              <a:buFont typeface="Times New Roman"/>
              <a:buChar char="●"/>
            </a:pPr>
            <a:r>
              <a:rPr lang="en-US" sz="1900" dirty="0">
                <a:solidFill>
                  <a:srgbClr val="404040"/>
                </a:solidFill>
                <a:latin typeface="Times New Roman"/>
                <a:ea typeface="Times New Roman"/>
                <a:cs typeface="Times New Roman"/>
                <a:sym typeface="Times New Roman"/>
              </a:rPr>
              <a:t>The NRF24L01 module (Transmitter) connect to Microcontroller used to Transmit the Data to Esp32 .</a:t>
            </a:r>
            <a:endParaRPr sz="1900" dirty="0">
              <a:solidFill>
                <a:srgbClr val="404040"/>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rgbClr val="404040"/>
              </a:buClr>
              <a:buSzPts val="1900"/>
              <a:buFont typeface="Times New Roman"/>
              <a:buChar char="●"/>
            </a:pPr>
            <a:r>
              <a:rPr lang="en-US" sz="1900" dirty="0">
                <a:solidFill>
                  <a:srgbClr val="404040"/>
                </a:solidFill>
                <a:latin typeface="Times New Roman"/>
                <a:ea typeface="Times New Roman"/>
                <a:cs typeface="Times New Roman"/>
                <a:sym typeface="Times New Roman"/>
              </a:rPr>
              <a:t>The Receiver module is connected at the Receiver used to receive the transmitted signal and further pass it to ESP32 .</a:t>
            </a:r>
            <a:endParaRPr sz="1900" dirty="0">
              <a:solidFill>
                <a:srgbClr val="404040"/>
              </a:solidFill>
              <a:latin typeface="Times New Roman"/>
              <a:ea typeface="Times New Roman"/>
              <a:cs typeface="Times New Roman"/>
              <a:sym typeface="Times New Roman"/>
            </a:endParaRPr>
          </a:p>
          <a:p>
            <a:pPr marL="457200" lvl="0" indent="-349250" algn="just" rtl="0">
              <a:lnSpc>
                <a:spcPct val="150000"/>
              </a:lnSpc>
              <a:spcBef>
                <a:spcPts val="0"/>
              </a:spcBef>
              <a:spcAft>
                <a:spcPts val="0"/>
              </a:spcAft>
              <a:buClr>
                <a:srgbClr val="404040"/>
              </a:buClr>
              <a:buSzPts val="1900"/>
              <a:buFont typeface="Times New Roman"/>
              <a:buChar char="●"/>
            </a:pPr>
            <a:r>
              <a:rPr lang="en-US" sz="1900" dirty="0">
                <a:solidFill>
                  <a:srgbClr val="404040"/>
                </a:solidFill>
                <a:latin typeface="Times New Roman"/>
                <a:ea typeface="Times New Roman"/>
                <a:cs typeface="Times New Roman"/>
                <a:sym typeface="Times New Roman"/>
              </a:rPr>
              <a:t>ESP32 which is connected to Blynk used to display the data on Mobile. </a:t>
            </a:r>
            <a:endParaRPr sz="1900" dirty="0">
              <a:solidFill>
                <a:srgbClr val="404040"/>
              </a:solidFill>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rgbClr val="40404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PCB Layout</a:t>
            </a:r>
            <a:endParaRPr/>
          </a:p>
        </p:txBody>
      </p:sp>
      <p:sp>
        <p:nvSpPr>
          <p:cNvPr id="175" name="Google Shape;175;p19"/>
          <p:cNvSpPr txBox="1"/>
          <p:nvPr/>
        </p:nvSpPr>
        <p:spPr>
          <a:xfrm>
            <a:off x="6798351" y="4926738"/>
            <a:ext cx="3964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dirty="0">
                <a:solidFill>
                  <a:srgbClr val="404040"/>
                </a:solidFill>
                <a:latin typeface="Times New Roman"/>
                <a:ea typeface="Times New Roman"/>
                <a:cs typeface="Times New Roman"/>
                <a:sym typeface="Times New Roman"/>
              </a:rPr>
              <a:t>Fig 1.4 Receiver PCB Layout </a:t>
            </a:r>
            <a:endParaRPr sz="1000" b="1" dirty="0">
              <a:solidFill>
                <a:srgbClr val="404040"/>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0D10E6DA-0332-9ACE-DC0E-D2A9A9592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91" y="1685041"/>
            <a:ext cx="4562475" cy="3188970"/>
          </a:xfrm>
          <a:prstGeom prst="rect">
            <a:avLst/>
          </a:prstGeom>
        </p:spPr>
      </p:pic>
      <p:pic>
        <p:nvPicPr>
          <p:cNvPr id="3" name="Picture 2">
            <a:extLst>
              <a:ext uri="{FF2B5EF4-FFF2-40B4-BE49-F238E27FC236}">
                <a16:creationId xmlns:a16="http://schemas.microsoft.com/office/drawing/2014/main" id="{B87CBF97-A103-BEAA-D88D-DC2BDF063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8351" y="1744665"/>
            <a:ext cx="4011632" cy="3188970"/>
          </a:xfrm>
          <a:prstGeom prst="rect">
            <a:avLst/>
          </a:prstGeom>
        </p:spPr>
      </p:pic>
      <p:sp>
        <p:nvSpPr>
          <p:cNvPr id="5" name="TextBox 4">
            <a:extLst>
              <a:ext uri="{FF2B5EF4-FFF2-40B4-BE49-F238E27FC236}">
                <a16:creationId xmlns:a16="http://schemas.microsoft.com/office/drawing/2014/main" id="{65F34132-6FFE-D77C-D0A9-91F03BF177AA}"/>
              </a:ext>
            </a:extLst>
          </p:cNvPr>
          <p:cNvSpPr txBox="1"/>
          <p:nvPr/>
        </p:nvSpPr>
        <p:spPr>
          <a:xfrm>
            <a:off x="542927" y="4933635"/>
            <a:ext cx="6101602" cy="246221"/>
          </a:xfrm>
          <a:prstGeom prst="rect">
            <a:avLst/>
          </a:prstGeom>
          <a:noFill/>
        </p:spPr>
        <p:txBody>
          <a:bodyPr wrap="square">
            <a:spAutoFit/>
          </a:bodyPr>
          <a:lstStyle/>
          <a:p>
            <a:pPr marL="0" lvl="0" indent="0" algn="ctr" rtl="0">
              <a:spcBef>
                <a:spcPts val="0"/>
              </a:spcBef>
              <a:spcAft>
                <a:spcPts val="0"/>
              </a:spcAft>
              <a:buNone/>
            </a:pPr>
            <a:r>
              <a:rPr lang="en-US" sz="1000" b="1" dirty="0">
                <a:solidFill>
                  <a:srgbClr val="404040"/>
                </a:solidFill>
                <a:latin typeface="Times New Roman"/>
                <a:ea typeface="Times New Roman"/>
                <a:cs typeface="Times New Roman"/>
                <a:sym typeface="Times New Roman"/>
              </a:rPr>
              <a:t>Fig 1.3 Transmitter PCB Layout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Testing</a:t>
            </a:r>
            <a:endParaRPr/>
          </a:p>
        </p:txBody>
      </p:sp>
      <p:pic>
        <p:nvPicPr>
          <p:cNvPr id="182" name="Google Shape;182;p20"/>
          <p:cNvPicPr preferRelativeResize="0"/>
          <p:nvPr/>
        </p:nvPicPr>
        <p:blipFill>
          <a:blip r:embed="rId3">
            <a:alphaModFix/>
          </a:blip>
          <a:stretch>
            <a:fillRect/>
          </a:stretch>
        </p:blipFill>
        <p:spPr>
          <a:xfrm>
            <a:off x="1593375" y="1946109"/>
            <a:ext cx="4592060" cy="2919714"/>
          </a:xfrm>
          <a:prstGeom prst="rect">
            <a:avLst/>
          </a:prstGeom>
          <a:noFill/>
          <a:ln>
            <a:noFill/>
          </a:ln>
        </p:spPr>
      </p:pic>
      <p:pic>
        <p:nvPicPr>
          <p:cNvPr id="183" name="Google Shape;183;p20"/>
          <p:cNvPicPr preferRelativeResize="0"/>
          <p:nvPr/>
        </p:nvPicPr>
        <p:blipFill>
          <a:blip r:embed="rId4">
            <a:alphaModFix/>
          </a:blip>
          <a:stretch>
            <a:fillRect/>
          </a:stretch>
        </p:blipFill>
        <p:spPr>
          <a:xfrm>
            <a:off x="7264211" y="1946109"/>
            <a:ext cx="2648188" cy="2919716"/>
          </a:xfrm>
          <a:prstGeom prst="rect">
            <a:avLst/>
          </a:prstGeom>
          <a:noFill/>
          <a:ln>
            <a:noFill/>
          </a:ln>
        </p:spPr>
      </p:pic>
      <p:sp>
        <p:nvSpPr>
          <p:cNvPr id="184" name="Google Shape;184;p20"/>
          <p:cNvSpPr txBox="1"/>
          <p:nvPr/>
        </p:nvSpPr>
        <p:spPr>
          <a:xfrm>
            <a:off x="2727531" y="5009573"/>
            <a:ext cx="26481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404040"/>
                </a:solidFill>
                <a:latin typeface="Times New Roman"/>
                <a:ea typeface="Times New Roman"/>
                <a:cs typeface="Times New Roman"/>
                <a:sym typeface="Times New Roman"/>
              </a:rPr>
              <a:t>Fig1.1 BreadBoard Testing</a:t>
            </a:r>
            <a:endParaRPr>
              <a:solidFill>
                <a:srgbClr val="404040"/>
              </a:solidFill>
              <a:latin typeface="Times New Roman"/>
              <a:ea typeface="Times New Roman"/>
              <a:cs typeface="Times New Roman"/>
              <a:sym typeface="Times New Roman"/>
            </a:endParaRPr>
          </a:p>
        </p:txBody>
      </p:sp>
      <p:sp>
        <p:nvSpPr>
          <p:cNvPr id="185" name="Google Shape;185;p20"/>
          <p:cNvSpPr txBox="1"/>
          <p:nvPr/>
        </p:nvSpPr>
        <p:spPr>
          <a:xfrm>
            <a:off x="7264211" y="5009573"/>
            <a:ext cx="26481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404040"/>
                </a:solidFill>
                <a:latin typeface="Times New Roman"/>
                <a:ea typeface="Times New Roman"/>
                <a:cs typeface="Times New Roman"/>
                <a:sym typeface="Times New Roman"/>
              </a:rPr>
              <a:t>Fig1.1 Blynk App</a:t>
            </a:r>
            <a:endParaRPr>
              <a:solidFill>
                <a:srgbClr val="404040"/>
              </a:solidFill>
              <a:latin typeface="Times New Roman"/>
              <a:ea typeface="Times New Roman"/>
              <a:cs typeface="Times New Roman"/>
              <a:sym typeface="Times New Roman"/>
            </a:endParaRPr>
          </a:p>
        </p:txBody>
      </p:sp>
      <p:sp>
        <p:nvSpPr>
          <p:cNvPr id="186" name="Google Shape;186;p20"/>
          <p:cNvSpPr txBox="1"/>
          <p:nvPr/>
        </p:nvSpPr>
        <p:spPr>
          <a:xfrm>
            <a:off x="1621231" y="1574550"/>
            <a:ext cx="18666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sp>
        <p:nvSpPr>
          <p:cNvPr id="187" name="Google Shape;187;p20"/>
          <p:cNvSpPr txBox="1"/>
          <p:nvPr/>
        </p:nvSpPr>
        <p:spPr>
          <a:xfrm>
            <a:off x="1160200" y="1290250"/>
            <a:ext cx="16176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a:spLocks noGrp="1"/>
          </p:cNvSpPr>
          <p:nvPr>
            <p:ph type="title"/>
          </p:nvPr>
        </p:nvSpPr>
        <p:spPr>
          <a:xfrm>
            <a:off x="1097280" y="286605"/>
            <a:ext cx="10058400" cy="6942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Testing</a:t>
            </a:r>
            <a:endParaRPr/>
          </a:p>
        </p:txBody>
      </p:sp>
      <p:sp>
        <p:nvSpPr>
          <p:cNvPr id="184" name="Google Shape;184;p20"/>
          <p:cNvSpPr txBox="1"/>
          <p:nvPr/>
        </p:nvSpPr>
        <p:spPr>
          <a:xfrm>
            <a:off x="4771950" y="4816511"/>
            <a:ext cx="26481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404040"/>
                </a:solidFill>
                <a:latin typeface="Times New Roman"/>
                <a:ea typeface="Times New Roman"/>
                <a:cs typeface="Times New Roman"/>
                <a:sym typeface="Times New Roman"/>
              </a:rPr>
              <a:t>Fig 4.1 Final Testing</a:t>
            </a:r>
            <a:endParaRPr dirty="0">
              <a:solidFill>
                <a:srgbClr val="404040"/>
              </a:solidFill>
              <a:latin typeface="Times New Roman"/>
              <a:ea typeface="Times New Roman"/>
              <a:cs typeface="Times New Roman"/>
              <a:sym typeface="Times New Roman"/>
            </a:endParaRPr>
          </a:p>
        </p:txBody>
      </p:sp>
      <p:sp>
        <p:nvSpPr>
          <p:cNvPr id="186" name="Google Shape;186;p20"/>
          <p:cNvSpPr txBox="1"/>
          <p:nvPr/>
        </p:nvSpPr>
        <p:spPr>
          <a:xfrm>
            <a:off x="1621231" y="1574550"/>
            <a:ext cx="18666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sp>
        <p:nvSpPr>
          <p:cNvPr id="187" name="Google Shape;187;p20"/>
          <p:cNvSpPr txBox="1"/>
          <p:nvPr/>
        </p:nvSpPr>
        <p:spPr>
          <a:xfrm>
            <a:off x="1160200" y="1290250"/>
            <a:ext cx="16176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rgbClr val="404040"/>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FB01A58F-06FE-2382-ED4F-DCDEC59E68DC}"/>
              </a:ext>
            </a:extLst>
          </p:cNvPr>
          <p:cNvPicPr>
            <a:picLocks noChangeAspect="1"/>
          </p:cNvPicPr>
          <p:nvPr/>
        </p:nvPicPr>
        <p:blipFill>
          <a:blip r:embed="rId3"/>
          <a:stretch>
            <a:fillRect/>
          </a:stretch>
        </p:blipFill>
        <p:spPr>
          <a:xfrm>
            <a:off x="3387090" y="1374680"/>
            <a:ext cx="5417820" cy="3487544"/>
          </a:xfrm>
          <a:prstGeom prst="rect">
            <a:avLst/>
          </a:prstGeom>
        </p:spPr>
      </p:pic>
    </p:spTree>
    <p:extLst>
      <p:ext uri="{BB962C8B-B14F-4D97-AF65-F5344CB8AC3E}">
        <p14:creationId xmlns:p14="http://schemas.microsoft.com/office/powerpoint/2010/main" val="698746920"/>
      </p:ext>
    </p:extLst>
  </p:cSld>
  <p:clrMapOvr>
    <a:masterClrMapping/>
  </p:clrMapOvr>
</p:sld>
</file>

<file path=ppt/theme/theme1.xml><?xml version="1.0" encoding="utf-8"?>
<a:theme xmlns:a="http://schemas.openxmlformats.org/drawingml/2006/main" name="Theme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565</Words>
  <Application>Microsoft Office PowerPoint</Application>
  <PresentationFormat>Widescreen</PresentationFormat>
  <Paragraphs>92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Algerian</vt:lpstr>
      <vt:lpstr>Arial</vt:lpstr>
      <vt:lpstr>Calibri</vt:lpstr>
      <vt:lpstr>Cambria</vt:lpstr>
      <vt:lpstr>Times New Roman</vt:lpstr>
      <vt:lpstr>Theme2</vt:lpstr>
      <vt:lpstr>  TE E&amp;TC Mini project (304200) </vt:lpstr>
      <vt:lpstr>Content</vt:lpstr>
      <vt:lpstr>Objective of Project</vt:lpstr>
      <vt:lpstr>Block Diagram</vt:lpstr>
      <vt:lpstr>Circuit Diagram</vt:lpstr>
      <vt:lpstr>Working</vt:lpstr>
      <vt:lpstr>PCB Layout</vt:lpstr>
      <vt:lpstr>Testing</vt:lpstr>
      <vt:lpstr>Testing</vt:lpstr>
      <vt:lpstr>Applications</vt:lpstr>
      <vt:lpstr>Advantages</vt:lpstr>
      <vt:lpstr>Result and 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 E&amp;TC Mini project (304200) </dc:title>
  <dc:creator>RAHUL BEERALADINNI</dc:creator>
  <cp:lastModifiedBy>RAHUL BEERALADINNI</cp:lastModifiedBy>
  <cp:revision>3</cp:revision>
  <dcterms:modified xsi:type="dcterms:W3CDTF">2024-07-31T18:55:51Z</dcterms:modified>
</cp:coreProperties>
</file>